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CC99"/>
    <a:srgbClr val="6BD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1" d="100"/>
          <a:sy n="61" d="100"/>
        </p:scale>
        <p:origin x="2010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706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61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77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12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34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13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8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7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382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34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69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63772-1DCD-4CDF-AC34-03ADC0476CB0}" type="datetimeFigureOut">
              <a:rPr lang="en-GB" smtClean="0"/>
              <a:t>02/04/2017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E39C5-4713-4813-B0BD-F631FA823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57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349380" y="-54708"/>
            <a:ext cx="3508620" cy="3422496"/>
          </a:xfrm>
          <a:prstGeom prst="rect">
            <a:avLst/>
          </a:prstGeom>
          <a:solidFill>
            <a:srgbClr val="34CC99"/>
          </a:solidFill>
          <a:ln>
            <a:solidFill>
              <a:srgbClr val="6BD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99418" y="4114542"/>
            <a:ext cx="645916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+mj-lt"/>
              </a:rPr>
              <a:t>Audience</a:t>
            </a:r>
          </a:p>
          <a:p>
            <a:r>
              <a:rPr lang="en-GB" sz="1200" dirty="0">
                <a:latin typeface="+mj-lt"/>
              </a:rPr>
              <a:t>For individuals who need to use </a:t>
            </a:r>
            <a:r>
              <a:rPr lang="en-GB" sz="1200" dirty="0" err="1">
                <a:latin typeface="+mj-lt"/>
              </a:rPr>
              <a:t>iManage</a:t>
            </a:r>
            <a:r>
              <a:rPr lang="en-GB" sz="1200" dirty="0">
                <a:latin typeface="+mj-lt"/>
              </a:rPr>
              <a:t> Works to store their documents and emails</a:t>
            </a:r>
          </a:p>
          <a:p>
            <a:endParaRPr lang="en-GB" sz="1200" dirty="0">
              <a:latin typeface="+mj-lt"/>
            </a:endParaRPr>
          </a:p>
          <a:p>
            <a:pPr marL="3175">
              <a:tabLst>
                <a:tab pos="1074693" algn="l"/>
              </a:tabLst>
            </a:pPr>
            <a:r>
              <a:rPr lang="en-GB" sz="1200" b="1" dirty="0">
                <a:latin typeface="+mj-lt"/>
                <a:cs typeface="Roboto Medium"/>
              </a:rPr>
              <a:t>Outcomes</a:t>
            </a:r>
          </a:p>
          <a:p>
            <a:pPr marL="3175">
              <a:tabLst>
                <a:tab pos="1074693" algn="l"/>
              </a:tabLst>
            </a:pPr>
            <a:r>
              <a:rPr lang="en-GB" sz="1200" dirty="0">
                <a:latin typeface="+mj-lt"/>
                <a:cs typeface="Roboto Medium"/>
              </a:rPr>
              <a:t>To be able to file and retrieve documents in an efficient manner</a:t>
            </a:r>
          </a:p>
          <a:p>
            <a:pPr marL="3175">
              <a:tabLst>
                <a:tab pos="1074693" algn="l"/>
              </a:tabLst>
            </a:pPr>
            <a:endParaRPr lang="en-GB" sz="1200" b="1" dirty="0">
              <a:latin typeface="+mj-lt"/>
            </a:endParaRPr>
          </a:p>
          <a:p>
            <a:r>
              <a:rPr lang="en-GB" sz="1200" b="1" dirty="0">
                <a:latin typeface="+mj-lt"/>
              </a:rPr>
              <a:t>Course Content</a:t>
            </a:r>
          </a:p>
          <a:p>
            <a:r>
              <a:rPr lang="en-GB" sz="1200" dirty="0">
                <a:latin typeface="+mj-lt"/>
              </a:rPr>
              <a:t>What is </a:t>
            </a:r>
            <a:r>
              <a:rPr lang="en-GB" sz="1200" dirty="0" err="1">
                <a:latin typeface="+mj-lt"/>
              </a:rPr>
              <a:t>iManage</a:t>
            </a:r>
            <a:r>
              <a:rPr lang="en-GB" sz="1200" dirty="0">
                <a:latin typeface="+mj-lt"/>
              </a:rPr>
              <a:t> Work</a:t>
            </a:r>
          </a:p>
          <a:p>
            <a:r>
              <a:rPr lang="en-GB" sz="1200" dirty="0">
                <a:latin typeface="+mj-lt"/>
              </a:rPr>
              <a:t>The structure &amp; layout of </a:t>
            </a:r>
            <a:r>
              <a:rPr lang="en-GB" sz="1200" dirty="0" err="1">
                <a:latin typeface="+mj-lt"/>
              </a:rPr>
              <a:t>iManage</a:t>
            </a:r>
            <a:r>
              <a:rPr lang="en-GB" sz="1200" dirty="0">
                <a:latin typeface="+mj-lt"/>
              </a:rPr>
              <a:t> Work</a:t>
            </a:r>
          </a:p>
          <a:p>
            <a:r>
              <a:rPr lang="en-GB" sz="1200" dirty="0">
                <a:latin typeface="+mj-lt"/>
              </a:rPr>
              <a:t>Finding workspaces and documents</a:t>
            </a:r>
          </a:p>
          <a:p>
            <a:r>
              <a:rPr lang="en-GB" sz="1200" dirty="0">
                <a:latin typeface="+mj-lt"/>
              </a:rPr>
              <a:t>Using My Matters and My Favourites</a:t>
            </a:r>
          </a:p>
          <a:p>
            <a:r>
              <a:rPr lang="en-GB" sz="1200" dirty="0">
                <a:latin typeface="+mj-lt"/>
              </a:rPr>
              <a:t>Saving documents</a:t>
            </a:r>
          </a:p>
          <a:p>
            <a:r>
              <a:rPr lang="en-GB" sz="1200" dirty="0">
                <a:latin typeface="+mj-lt"/>
              </a:rPr>
              <a:t>Document properties &amp; history</a:t>
            </a:r>
          </a:p>
          <a:p>
            <a:r>
              <a:rPr lang="en-GB" sz="1200" dirty="0">
                <a:latin typeface="+mj-lt"/>
              </a:rPr>
              <a:t>Saving &amp; viewing versions</a:t>
            </a:r>
          </a:p>
          <a:p>
            <a:r>
              <a:rPr lang="en-GB" sz="1200" dirty="0">
                <a:latin typeface="+mj-lt"/>
              </a:rPr>
              <a:t>Using Express search</a:t>
            </a:r>
          </a:p>
          <a:p>
            <a:r>
              <a:rPr lang="en-GB" sz="1200" dirty="0">
                <a:latin typeface="+mj-lt"/>
              </a:rPr>
              <a:t>Sending and saving emails</a:t>
            </a:r>
          </a:p>
          <a:p>
            <a:r>
              <a:rPr lang="en-GB" sz="1200" dirty="0">
                <a:latin typeface="+mj-lt"/>
              </a:rPr>
              <a:t>Saving received emails &amp; associated attachments</a:t>
            </a:r>
          </a:p>
          <a:p>
            <a:r>
              <a:rPr lang="en-GB" sz="1200" dirty="0">
                <a:latin typeface="+mj-lt"/>
              </a:rPr>
              <a:t>Deleting and refiling documents or emails</a:t>
            </a:r>
          </a:p>
          <a:p>
            <a:endParaRPr lang="en-GB" sz="1200" dirty="0">
              <a:latin typeface="+mj-lt"/>
            </a:endParaRPr>
          </a:p>
          <a:p>
            <a:pPr marL="3175">
              <a:tabLst>
                <a:tab pos="1074693" algn="l"/>
              </a:tabLst>
            </a:pPr>
            <a:r>
              <a:rPr lang="en-GB" sz="1200" b="1" dirty="0">
                <a:latin typeface="+mj-lt"/>
                <a:cs typeface="Roboto Light"/>
              </a:rPr>
              <a:t>Duration</a:t>
            </a:r>
          </a:p>
          <a:p>
            <a:pPr marL="3175">
              <a:tabLst>
                <a:tab pos="1074693" algn="l"/>
              </a:tabLst>
            </a:pPr>
            <a:r>
              <a:rPr lang="en-GB" sz="1200" dirty="0">
                <a:latin typeface="+mj-lt"/>
                <a:cs typeface="Roboto Light"/>
              </a:rPr>
              <a:t>2 hours with lots of hands-on practical exercises </a:t>
            </a:r>
          </a:p>
          <a:p>
            <a:pPr marL="3175">
              <a:tabLst>
                <a:tab pos="1074693" algn="l"/>
              </a:tabLst>
            </a:pPr>
            <a:endParaRPr lang="en-GB" sz="1200" dirty="0">
              <a:latin typeface="+mj-lt"/>
              <a:cs typeface="Roboto Light"/>
            </a:endParaRPr>
          </a:p>
          <a:p>
            <a:pPr marL="3175">
              <a:tabLst>
                <a:tab pos="1074693" algn="l"/>
              </a:tabLst>
            </a:pPr>
            <a:r>
              <a:rPr lang="en-GB" sz="1200" b="1" dirty="0">
                <a:latin typeface="+mj-lt"/>
                <a:cs typeface="Roboto Light"/>
              </a:rPr>
              <a:t>Price</a:t>
            </a:r>
          </a:p>
          <a:p>
            <a:pPr marL="3175">
              <a:tabLst>
                <a:tab pos="1074693" algn="l"/>
              </a:tabLst>
            </a:pPr>
            <a:r>
              <a:rPr lang="en-GB" sz="1200" dirty="0">
                <a:latin typeface="+mj-lt"/>
                <a:cs typeface="Roboto Light"/>
              </a:rPr>
              <a:t>£210</a:t>
            </a:r>
          </a:p>
          <a:p>
            <a:pPr marL="3175">
              <a:tabLst>
                <a:tab pos="1074693" algn="l"/>
              </a:tabLst>
            </a:pPr>
            <a:endParaRPr lang="en-GB" sz="1200" dirty="0">
              <a:latin typeface="+mj-lt"/>
              <a:cs typeface="Roboto Light"/>
            </a:endParaRPr>
          </a:p>
          <a:p>
            <a:pPr marL="3175">
              <a:tabLst>
                <a:tab pos="1074693" algn="l"/>
              </a:tabLst>
            </a:pPr>
            <a:r>
              <a:rPr lang="en-GB" sz="1200" b="1" dirty="0">
                <a:latin typeface="+mj-lt"/>
                <a:cs typeface="Roboto Light"/>
              </a:rPr>
              <a:t>Extra Consideration  </a:t>
            </a:r>
          </a:p>
          <a:p>
            <a:pPr marL="3175">
              <a:tabLst>
                <a:tab pos="1074693" algn="l"/>
              </a:tabLst>
            </a:pPr>
            <a:r>
              <a:rPr lang="en-GB" sz="1200" dirty="0">
                <a:latin typeface="+mj-lt"/>
                <a:cs typeface="Roboto Light"/>
              </a:rPr>
              <a:t>We will need to view your </a:t>
            </a:r>
            <a:r>
              <a:rPr lang="en-GB" sz="1200" dirty="0" err="1">
                <a:latin typeface="+mj-lt"/>
                <a:cs typeface="Roboto Light"/>
              </a:rPr>
              <a:t>iManage</a:t>
            </a:r>
            <a:r>
              <a:rPr lang="en-GB" sz="1200" dirty="0">
                <a:latin typeface="+mj-lt"/>
                <a:cs typeface="Roboto Light"/>
              </a:rPr>
              <a:t> Work DMS ahead of the training session, to tailor the session accordingly. We will use a ‘training’ workspace within your DMS to deliver the course.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9417" y="3492364"/>
            <a:ext cx="6459166" cy="584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199" dirty="0">
                <a:solidFill>
                  <a:srgbClr val="47C2E3"/>
                </a:solidFill>
                <a:latin typeface="+mj-lt"/>
              </a:rPr>
              <a:t>DMS: </a:t>
            </a:r>
            <a:r>
              <a:rPr lang="en-GB" sz="3199" dirty="0" err="1">
                <a:solidFill>
                  <a:srgbClr val="47C2E3"/>
                </a:solidFill>
                <a:latin typeface="+mj-lt"/>
              </a:rPr>
              <a:t>iManage</a:t>
            </a:r>
            <a:r>
              <a:rPr lang="en-GB" sz="3199" dirty="0">
                <a:solidFill>
                  <a:srgbClr val="47C2E3"/>
                </a:solidFill>
                <a:latin typeface="+mj-lt"/>
              </a:rPr>
              <a:t> Works 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-33148"/>
            <a:ext cx="3423138" cy="3398439"/>
          </a:xfrm>
          <a:prstGeom prst="rect">
            <a:avLst/>
          </a:prstGeom>
          <a:solidFill>
            <a:srgbClr val="6BD9B4"/>
          </a:solidFill>
          <a:ln>
            <a:solidFill>
              <a:srgbClr val="6BD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1" b="3970"/>
          <a:stretch/>
        </p:blipFill>
        <p:spPr>
          <a:xfrm>
            <a:off x="933938" y="-33147"/>
            <a:ext cx="4978400" cy="340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296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135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Roboto Light</vt:lpstr>
      <vt:lpstr>Roboto Medium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Morel</dc:creator>
  <cp:lastModifiedBy>Alex Morel</cp:lastModifiedBy>
  <cp:revision>4</cp:revision>
  <dcterms:created xsi:type="dcterms:W3CDTF">2016-09-27T09:44:13Z</dcterms:created>
  <dcterms:modified xsi:type="dcterms:W3CDTF">2017-04-02T14:44:44Z</dcterms:modified>
</cp:coreProperties>
</file>